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notesSlides/notesSlide51.xml" ContentType="application/vnd.openxmlformats-officedocument.presentationml.notesSlide+xml"/>
  <Override PartName="/ppt/tags/tag29.xml" ContentType="application/vnd.openxmlformats-officedocument.presentationml.tags+xml"/>
  <Override PartName="/ppt/notesSlides/notesSlide52.xml" ContentType="application/vnd.openxmlformats-officedocument.presentationml.notesSlide+xml"/>
  <Override PartName="/ppt/tags/tag30.xml" ContentType="application/vnd.openxmlformats-officedocument.presentationml.tags+xml"/>
  <Override PartName="/ppt/notesSlides/notesSlide53.xml" ContentType="application/vnd.openxmlformats-officedocument.presentationml.notesSlide+xml"/>
  <Override PartName="/ppt/tags/tag3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2.xml" ContentType="application/vnd.openxmlformats-officedocument.presentationml.tags+xml"/>
  <Override PartName="/ppt/notesSlides/notesSlide56.xml" ContentType="application/vnd.openxmlformats-officedocument.presentationml.notesSlide+xml"/>
  <Override PartName="/ppt/tags/tag33.xml" ContentType="application/vnd.openxmlformats-officedocument.presentationml.tags+xml"/>
  <Override PartName="/ppt/notesSlides/notesSlide57.xml" ContentType="application/vnd.openxmlformats-officedocument.presentationml.notesSlide+xml"/>
  <Override PartName="/ppt/tags/tag34.xml" ContentType="application/vnd.openxmlformats-officedocument.presentationml.tags+xml"/>
  <Override PartName="/ppt/notesSlides/notesSlide58.xml" ContentType="application/vnd.openxmlformats-officedocument.presentationml.notesSlide+xml"/>
  <Override PartName="/ppt/tags/tag35.xml" ContentType="application/vnd.openxmlformats-officedocument.presentationml.tags+xml"/>
  <Override PartName="/ppt/notesSlides/notesSlide59.xml" ContentType="application/vnd.openxmlformats-officedocument.presentationml.notesSlide+xml"/>
  <Override PartName="/ppt/tags/tag36.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39.xml" ContentType="application/vnd.openxmlformats-officedocument.presentationml.tags+xml"/>
  <Override PartName="/ppt/notesSlides/notesSlide65.xml" ContentType="application/vnd.openxmlformats-officedocument.presentationml.notesSlide+xml"/>
  <Override PartName="/ppt/tags/tag40.xml" ContentType="application/vnd.openxmlformats-officedocument.presentationml.tags+xml"/>
  <Override PartName="/ppt/notesSlides/notesSlide66.xml" ContentType="application/vnd.openxmlformats-officedocument.presentationml.notesSlide+xml"/>
  <Override PartName="/ppt/tags/tag41.xml" ContentType="application/vnd.openxmlformats-officedocument.presentationml.tags+xml"/>
  <Override PartName="/ppt/notesSlides/notesSlide67.xml" ContentType="application/vnd.openxmlformats-officedocument.presentationml.notesSlide+xml"/>
  <Override PartName="/ppt/tags/tag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heme/themeOverride3.xml" ContentType="application/vnd.openxmlformats-officedocument.themeOverr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7"/>
  </p:notesMasterIdLst>
  <p:handoutMasterIdLst>
    <p:handoutMasterId r:id="rId78"/>
  </p:handoutMasterIdLst>
  <p:sldIdLst>
    <p:sldId id="308" r:id="rId2"/>
    <p:sldId id="309" r:id="rId3"/>
    <p:sldId id="1712" r:id="rId4"/>
    <p:sldId id="1773" r:id="rId5"/>
    <p:sldId id="1713" r:id="rId6"/>
    <p:sldId id="1714" r:id="rId7"/>
    <p:sldId id="1715" r:id="rId8"/>
    <p:sldId id="1716" r:id="rId9"/>
    <p:sldId id="1725" r:id="rId10"/>
    <p:sldId id="1706" r:id="rId11"/>
    <p:sldId id="1718" r:id="rId12"/>
    <p:sldId id="1719" r:id="rId13"/>
    <p:sldId id="1720" r:id="rId14"/>
    <p:sldId id="1721" r:id="rId15"/>
    <p:sldId id="1722" r:id="rId16"/>
    <p:sldId id="1723" r:id="rId17"/>
    <p:sldId id="1724" r:id="rId18"/>
    <p:sldId id="1726" r:id="rId19"/>
    <p:sldId id="1728" r:id="rId20"/>
    <p:sldId id="1729" r:id="rId21"/>
    <p:sldId id="1730" r:id="rId22"/>
    <p:sldId id="1734" r:id="rId23"/>
    <p:sldId id="1735" r:id="rId24"/>
    <p:sldId id="1736" r:id="rId25"/>
    <p:sldId id="1731" r:id="rId26"/>
    <p:sldId id="1732" r:id="rId27"/>
    <p:sldId id="1733" r:id="rId28"/>
    <p:sldId id="1727" r:id="rId29"/>
    <p:sldId id="1705" r:id="rId30"/>
    <p:sldId id="1776" r:id="rId31"/>
    <p:sldId id="1777" r:id="rId32"/>
    <p:sldId id="1774" r:id="rId33"/>
    <p:sldId id="1775" r:id="rId34"/>
    <p:sldId id="1707" r:id="rId35"/>
    <p:sldId id="1710" r:id="rId36"/>
    <p:sldId id="1737" r:id="rId37"/>
    <p:sldId id="1739" r:id="rId38"/>
    <p:sldId id="1740" r:id="rId39"/>
    <p:sldId id="1741" r:id="rId40"/>
    <p:sldId id="1742" r:id="rId41"/>
    <p:sldId id="1743" r:id="rId42"/>
    <p:sldId id="1744" r:id="rId43"/>
    <p:sldId id="1746" r:id="rId44"/>
    <p:sldId id="1747" r:id="rId45"/>
    <p:sldId id="1745" r:id="rId46"/>
    <p:sldId id="1748" r:id="rId47"/>
    <p:sldId id="1749" r:id="rId48"/>
    <p:sldId id="1758" r:id="rId49"/>
    <p:sldId id="1759" r:id="rId50"/>
    <p:sldId id="1760" r:id="rId51"/>
    <p:sldId id="1761" r:id="rId52"/>
    <p:sldId id="1763" r:id="rId53"/>
    <p:sldId id="1764" r:id="rId54"/>
    <p:sldId id="1762" r:id="rId55"/>
    <p:sldId id="1738" r:id="rId56"/>
    <p:sldId id="1766" r:id="rId57"/>
    <p:sldId id="1767" r:id="rId58"/>
    <p:sldId id="1769" r:id="rId59"/>
    <p:sldId id="1770" r:id="rId60"/>
    <p:sldId id="1768" r:id="rId61"/>
    <p:sldId id="1765" r:id="rId62"/>
    <p:sldId id="1756" r:id="rId63"/>
    <p:sldId id="1757" r:id="rId64"/>
    <p:sldId id="1755" r:id="rId65"/>
    <p:sldId id="1751" r:id="rId66"/>
    <p:sldId id="1752" r:id="rId67"/>
    <p:sldId id="1753" r:id="rId68"/>
    <p:sldId id="1754" r:id="rId69"/>
    <p:sldId id="1750" r:id="rId70"/>
    <p:sldId id="1709" r:id="rId71"/>
    <p:sldId id="1708" r:id="rId72"/>
    <p:sldId id="1771" r:id="rId73"/>
    <p:sldId id="1772" r:id="rId74"/>
    <p:sldId id="1778" r:id="rId75"/>
    <p:sldId id="1580" r:id="rId7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6327" autoAdjust="0"/>
  </p:normalViewPr>
  <p:slideViewPr>
    <p:cSldViewPr snapToGrid="0">
      <p:cViewPr varScale="1">
        <p:scale>
          <a:sx n="128" d="100"/>
          <a:sy n="128" d="100"/>
        </p:scale>
        <p:origin x="512" y="176"/>
      </p:cViewPr>
      <p:guideLst>
        <p:guide orient="horz" pos="2137"/>
        <p:guide pos="392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2022/6/16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a:solidFill>
                  <a:schemeClr val="tx1"/>
                </a:solidFill>
                <a:effectLst/>
                <a:latin typeface="+mn-lt"/>
                <a:ea typeface="+mn-ea"/>
                <a:cs typeface="+mn-cs"/>
              </a:rPr>
              <a:t>OneData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a:solidFill>
                  <a:schemeClr val="tx1"/>
                </a:solidFill>
                <a:effectLst/>
                <a:latin typeface="+mn-lt"/>
                <a:ea typeface="+mn-ea"/>
                <a:cs typeface="+mn-cs"/>
              </a:rPr>
              <a:t>Join </a:t>
            </a:r>
            <a:r>
              <a:rPr lang="zh-CN" altLang="en-US" sz="1200" b="0" i="0" kern="1200" dirty="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37800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144698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2119115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337110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716501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总线矩阵</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OneService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体系的目标是提高数据的共享能力，让数据可以被用得好，用得爽。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“上线容易，下线难”的窘境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不同的查询引擎，应用开发需要定制不同的访问接口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好处：</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接口一方面对应用开发屏蔽了底层数据存储，使用统一标准的 </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数据权限是数据中台实现数据复用的前提和必要条件。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a:t>流程说明如下：</a:t>
            </a:r>
            <a:endParaRPr lang="en-US" altLang="zh-CN" sz="1200" dirty="0"/>
          </a:p>
          <a:p>
            <a:pPr marL="342900" indent="-342900">
              <a:buAutoNum type="arabicPeriod"/>
            </a:pPr>
            <a:r>
              <a:rPr lang="zh-CN" altLang="en-US" sz="1200" dirty="0"/>
              <a:t>分析业务场景，根据应用的影响程度，确定当前以及生产链路上的数据资产等级</a:t>
            </a:r>
            <a:endParaRPr lang="en-US" altLang="zh-CN" sz="1200" dirty="0"/>
          </a:p>
          <a:p>
            <a:pPr marL="342900" indent="-342900">
              <a:buAutoNum type="arabicPeriod"/>
            </a:pPr>
            <a:r>
              <a:rPr lang="zh-CN" altLang="en-US" sz="1200" dirty="0"/>
              <a:t>在各个加工环节上根据不同资产等级对数据采取不同的质量管理方式</a:t>
            </a:r>
            <a:endParaRPr lang="en-US" altLang="zh-CN" sz="1200" dirty="0"/>
          </a:p>
          <a:p>
            <a:pPr marL="342900" indent="-342900">
              <a:buAutoNum type="arabicPeriod"/>
            </a:pPr>
            <a:r>
              <a:rPr lang="zh-CN" altLang="en-US" sz="1200" dirty="0"/>
              <a:t>对数据风险点进行监控，包括数据质量风险和数据及时性监控</a:t>
            </a:r>
            <a:endParaRPr lang="en-US" altLang="zh-CN" sz="1200" dirty="0"/>
          </a:p>
          <a:p>
            <a:pPr marL="342900" indent="-342900">
              <a:buAutoNum type="arabicPeriod"/>
            </a:pPr>
            <a:r>
              <a:rPr lang="zh-CN" altLang="en-US" sz="1200" dirty="0"/>
              <a:t>根据业务过程中出现的问题，对监控方案进行汇总分析和改进</a:t>
            </a:r>
          </a:p>
          <a:p>
            <a:endParaRPr lang="en-US" altLang="zh-CN" dirty="0"/>
          </a:p>
          <a:p>
            <a:r>
              <a:rPr lang="en-US" altLang="zh-CN" dirty="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70</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71</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72</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73</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 altLang="zh-CN" dirty="0"/>
              <a:t>1</a:t>
            </a:r>
            <a:r>
              <a:rPr lang="zh-CN" altLang="en" dirty="0"/>
              <a:t>）</a:t>
            </a:r>
            <a:r>
              <a:rPr lang="en" altLang="zh-CN" dirty="0"/>
              <a:t>OneClick</a:t>
            </a:r>
            <a:r>
              <a:rPr lang="zh-CN" altLang="en" dirty="0"/>
              <a:t>：</a:t>
            </a:r>
            <a:r>
              <a:rPr lang="zh-CN" altLang="en-US" dirty="0"/>
              <a:t>在多个平台采集数据，包含企业内部的应用和外部的上下游相关应用，不限来源，采集各种需要的数据。</a:t>
            </a:r>
            <a:endParaRPr lang="en-US" altLang="zh-CN" dirty="0"/>
          </a:p>
          <a:p>
            <a:r>
              <a:rPr lang="en-US" altLang="zh-CN" dirty="0"/>
              <a:t>2</a:t>
            </a:r>
            <a:r>
              <a:rPr lang="zh-CN" altLang="en-US" dirty="0"/>
              <a:t>）</a:t>
            </a:r>
            <a:r>
              <a:rPr lang="en" altLang="zh-CN" dirty="0" err="1"/>
              <a:t>OneData</a:t>
            </a:r>
            <a:r>
              <a:rPr lang="zh-CN" altLang="en" dirty="0"/>
              <a:t>：</a:t>
            </a:r>
            <a:r>
              <a:rPr lang="zh-CN" altLang="en-US" dirty="0"/>
              <a:t>针对提取的数据，在各业务领域进行建模，建设共性域、通用域、个性域等能力中心，最大限度地抽象、复用。</a:t>
            </a:r>
            <a:endParaRPr lang="en-US" altLang="zh-CN" dirty="0"/>
          </a:p>
          <a:p>
            <a:r>
              <a:rPr lang="en-US" altLang="zh-CN" dirty="0"/>
              <a:t>3</a:t>
            </a:r>
            <a:r>
              <a:rPr lang="zh-CN" altLang="en-US" dirty="0"/>
              <a:t>）</a:t>
            </a:r>
            <a:r>
              <a:rPr lang="en" altLang="zh-CN" dirty="0" err="1"/>
              <a:t>OneID</a:t>
            </a:r>
            <a:r>
              <a:rPr lang="zh-CN" altLang="en" dirty="0"/>
              <a:t>：</a:t>
            </a:r>
            <a:r>
              <a:rPr lang="zh-CN" altLang="en-US" dirty="0"/>
              <a:t>根据标签进一步建成数据体系，围绕各个实体，例如客户、商家、商品等，进一步萃取提纯数据。</a:t>
            </a:r>
            <a:endParaRPr lang="en-US" altLang="zh-CN" dirty="0"/>
          </a:p>
          <a:p>
            <a:r>
              <a:rPr lang="en-US" altLang="zh-CN" dirty="0"/>
              <a:t>4</a:t>
            </a:r>
            <a:r>
              <a:rPr lang="zh-CN" altLang="en-US" dirty="0"/>
              <a:t>）</a:t>
            </a:r>
            <a:r>
              <a:rPr lang="en" altLang="zh-CN" dirty="0" err="1"/>
              <a:t>OneService</a:t>
            </a:r>
            <a:r>
              <a:rPr lang="zh-CN" altLang="en" dirty="0"/>
              <a:t>：</a:t>
            </a:r>
            <a:r>
              <a:rPr lang="zh-CN" altLang="en-US" dirty="0"/>
              <a:t>利用前述几个步骤逐渐形成的数据资产，统一对前台提供服务。</a:t>
            </a:r>
          </a:p>
        </p:txBody>
      </p:sp>
      <p:sp>
        <p:nvSpPr>
          <p:cNvPr id="4" name="灯片编号占位符 3"/>
          <p:cNvSpPr>
            <a:spLocks noGrp="1"/>
          </p:cNvSpPr>
          <p:nvPr>
            <p:ph type="sldNum" sz="quarter" idx="10"/>
          </p:nvPr>
        </p:nvSpPr>
        <p:spPr/>
        <p:txBody>
          <a:bodyPr/>
          <a:lstStyle/>
          <a:p>
            <a:fld id="{B4032DF1-3372-4BE1-A4B8-29BB2EC88706}" type="slidenum">
              <a:rPr lang="zh-CN" altLang="en-US" smtClean="0"/>
              <a:t>74</a:t>
            </a:fld>
            <a:endParaRPr lang="zh-CN" altLang="en-US"/>
          </a:p>
        </p:txBody>
      </p:sp>
    </p:spTree>
    <p:extLst>
      <p:ext uri="{BB962C8B-B14F-4D97-AF65-F5344CB8AC3E}">
        <p14:creationId xmlns:p14="http://schemas.microsoft.com/office/powerpoint/2010/main" val="1969672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75</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5.jp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46.jp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48.png"/><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50.jpg"/></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51.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52.jpg"/></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en-US" altLang="zh-CN" dirty="0" err="1">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a:t>多数据源的可扩展架构设计：支持不同数据源，建立一个可扩展的、统一的元数据层是非常重要的</a:t>
            </a:r>
            <a:endParaRPr lang="en-US" altLang="zh-CN" dirty="0"/>
          </a:p>
          <a:p>
            <a:pPr marL="342900" indent="-342900">
              <a:buAutoNum type="arabicPeriod"/>
            </a:pPr>
            <a:r>
              <a:rPr lang="zh-CN" altLang="en-US" dirty="0"/>
              <a:t>采取直连数据源拉的方式</a:t>
            </a:r>
            <a:endParaRPr lang="en-US" altLang="zh-CN" dirty="0"/>
          </a:p>
          <a:p>
            <a:pPr marL="742950" lvl="1" indent="-285750">
              <a:buFontTx/>
              <a:buChar char="-"/>
            </a:pPr>
            <a:r>
              <a:rPr lang="zh-CN" altLang="en-US" dirty="0"/>
              <a:t>不存在保存两份元数据一致性的问题</a:t>
            </a:r>
            <a:endParaRPr lang="en-US" altLang="zh-CN" dirty="0"/>
          </a:p>
          <a:p>
            <a:pPr marL="742950" lvl="1" indent="-285750">
              <a:buFontTx/>
              <a:buChar char="-"/>
            </a:pPr>
            <a:r>
              <a:rPr lang="zh-CN" altLang="en-US" dirty="0"/>
              <a:t>这种架构设计很轻量化，扩展成本很低（集成型设计）</a:t>
            </a:r>
            <a:endParaRPr lang="en-US" altLang="zh-CN" dirty="0"/>
          </a:p>
        </p:txBody>
      </p:sp>
    </p:spTree>
    <p:extLst>
      <p:ext uri="{BB962C8B-B14F-4D97-AF65-F5344CB8AC3E}">
        <p14:creationId xmlns:p14="http://schemas.microsoft.com/office/powerpoint/2010/main" val="95823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血缘采集的三种方式：</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准确性问题</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时效性问题</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a:t>Hive</a:t>
            </a:r>
            <a:r>
              <a:rPr lang="zh-CN" altLang="en-US" dirty="0"/>
              <a:t>引擎：通过 </a:t>
            </a:r>
            <a:r>
              <a:rPr lang="en-US" altLang="zh-CN" dirty="0"/>
              <a:t>Hook </a:t>
            </a:r>
            <a:r>
              <a:rPr lang="zh-CN" altLang="en-US" dirty="0"/>
              <a:t>方式，实时地捕捉任务执行计划，获取输入表和输出表，推送给 </a:t>
            </a:r>
            <a:r>
              <a:rPr lang="en-US" altLang="zh-CN" dirty="0"/>
              <a:t>Kafka</a:t>
            </a:r>
            <a:r>
              <a:rPr lang="zh-CN" altLang="en-US" dirty="0"/>
              <a:t>，由</a:t>
            </a:r>
            <a:r>
              <a:rPr lang="en-US" altLang="zh-CN" dirty="0"/>
              <a:t>Ingest</a:t>
            </a:r>
            <a:r>
              <a:rPr lang="zh-CN" altLang="en-US" dirty="0"/>
              <a:t>模块将血缘写入图数据库</a:t>
            </a:r>
            <a:endParaRPr lang="en-US" altLang="zh-CN" dirty="0"/>
          </a:p>
          <a:p>
            <a:endParaRPr lang="en-US" altLang="zh-CN" dirty="0"/>
          </a:p>
          <a:p>
            <a:pPr marL="285750" indent="-285750">
              <a:buFont typeface="Wingdings" panose="05000000000000000000" pitchFamily="2" charset="2"/>
              <a:buChar char="ü"/>
            </a:pPr>
            <a:r>
              <a:rPr lang="en-US" altLang="zh-CN" dirty="0"/>
              <a:t>Spark</a:t>
            </a:r>
            <a:r>
              <a:rPr lang="zh-CN" altLang="en-US" dirty="0"/>
              <a:t>引擎、</a:t>
            </a:r>
            <a:r>
              <a:rPr lang="en-US" altLang="zh-CN" dirty="0" err="1"/>
              <a:t>Flink</a:t>
            </a:r>
            <a:r>
              <a:rPr lang="zh-CN" altLang="en-US" dirty="0"/>
              <a:t>引擎等：</a:t>
            </a:r>
            <a:r>
              <a:rPr lang="en-US" altLang="zh-CN" dirty="0"/>
              <a:t>Atlas </a:t>
            </a:r>
            <a:r>
              <a:rPr lang="zh-CN" altLang="en-US" dirty="0"/>
              <a:t>提供了 </a:t>
            </a:r>
            <a:r>
              <a:rPr lang="en-US" altLang="zh-CN" dirty="0"/>
              <a:t>Listener </a:t>
            </a:r>
            <a:r>
              <a:rPr lang="zh-CN" altLang="en-US" dirty="0"/>
              <a:t>的实现方式</a:t>
            </a:r>
            <a:endParaRPr lang="en-US" altLang="zh-CN" dirty="0"/>
          </a:p>
        </p:txBody>
      </p:sp>
    </p:spTree>
    <p:extLst>
      <p:ext uri="{BB962C8B-B14F-4D97-AF65-F5344CB8AC3E}">
        <p14:creationId xmlns:p14="http://schemas.microsoft.com/office/powerpoint/2010/main" val="118702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电商、音乐等不同业务线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算法、数仓、风控等不同租户</a:t>
            </a: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支持相同数据源的多个集群</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kudu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考虑将半结构化的</a:t>
            </a:r>
            <a:r>
              <a:rPr lang="en-US" altLang="zh-CN" dirty="0">
                <a:latin typeface="微软雅黑" panose="020B0503020204020204" pitchFamily="34" charset="-122"/>
                <a:ea typeface="微软雅黑" panose="020B0503020204020204" pitchFamily="34" charset="-122"/>
              </a:rPr>
              <a:t>KV</a:t>
            </a:r>
            <a:r>
              <a:rPr lang="zh-CN" altLang="en-US" dirty="0">
                <a:latin typeface="微软雅黑" panose="020B0503020204020204" pitchFamily="34" charset="-122"/>
                <a:ea typeface="微软雅黑" panose="020B0503020204020204" pitchFamily="34" charset="-122"/>
              </a:rPr>
              <a:t>也纳入管理，比如</a:t>
            </a:r>
            <a:r>
              <a:rPr lang="en-US" altLang="zh-CN" dirty="0" err="1">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支持数据血缘的实时采集和高性能的查询</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支持字段级别血缘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支持生命周期管理（过期血缘及时清理）</a:t>
            </a: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支持对表和表中的字段打标签</a:t>
            </a:r>
            <a:endParaRPr lang="en-US" altLang="zh-CN" dirty="0"/>
          </a:p>
          <a:p>
            <a:pPr marL="0" indent="0">
              <a:buNone/>
            </a:pPr>
            <a:r>
              <a:rPr lang="en-US" altLang="zh-CN" dirty="0"/>
              <a:t>    (</a:t>
            </a:r>
            <a:r>
              <a:rPr lang="zh-CN" altLang="en-US" dirty="0"/>
              <a:t>指标、分层信息、主题域等</a:t>
            </a:r>
            <a:r>
              <a:rPr lang="en-US" altLang="zh-CN" dirty="0"/>
              <a:t>)</a:t>
            </a:r>
          </a:p>
        </p:txBody>
      </p:sp>
    </p:spTree>
    <p:custDataLst>
      <p:tags r:id="rId1"/>
    </p:custDataLst>
    <p:extLst>
      <p:ext uri="{BB962C8B-B14F-4D97-AF65-F5344CB8AC3E}">
        <p14:creationId xmlns:p14="http://schemas.microsoft.com/office/powerpoint/2010/main" val="165175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a:t>不知道有哪些数据</a:t>
              </a:r>
              <a:endParaRPr lang="en-US" altLang="zh-CN" dirty="0"/>
            </a:p>
            <a:p>
              <a:pPr>
                <a:buFont typeface="Wingdings" panose="05000000000000000000" pitchFamily="2" charset="2"/>
                <a:buChar char="p"/>
              </a:pPr>
              <a:r>
                <a:rPr lang="zh-CN" altLang="en-US" dirty="0"/>
                <a:t>到哪里找数据</a:t>
              </a:r>
              <a:endParaRPr lang="en-US" altLang="zh-CN" dirty="0"/>
            </a:p>
            <a:p>
              <a:pPr>
                <a:buFont typeface="Wingdings" panose="05000000000000000000" pitchFamily="2" charset="2"/>
                <a:buChar char="p"/>
              </a:pPr>
              <a:r>
                <a:rPr lang="zh-CN" altLang="en-US" dirty="0"/>
                <a:t>如何准确的理解数据</a:t>
              </a:r>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数据地图</a:t>
            </a: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按表名、列名、注释、主题域、分层、指标进行检索</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（按相关性排序）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提供按业务过程、主题域导览</a:t>
            </a: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详情信息</a:t>
            </a: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分区信息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产出信息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配套功能</a:t>
            </a: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数据预览</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数据收藏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权限申请</a:t>
            </a: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实践效果：</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实践发现，数据地图是数据中台中使用频率最高的一个工具产品</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在网易，每天都有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以上人在使用数据地图查找数据</a:t>
            </a:r>
          </a:p>
        </p:txBody>
      </p:sp>
    </p:spTree>
    <p:custDataLst>
      <p:tags r:id="rId1"/>
    </p:custDataLst>
    <p:extLst>
      <p:ext uri="{BB962C8B-B14F-4D97-AF65-F5344CB8AC3E}">
        <p14:creationId xmlns:p14="http://schemas.microsoft.com/office/powerpoint/2010/main" val="156611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新用户交易额是考核市场活动拉新效果的重要指标。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马漂亮（化名）是市场部门的数据分析师，某一天，她要给老板提供一份数据报告，报告中有一项指标是“新用户交易额”。</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孙美丽（化名）是会员中心的运营，她每天都会给老板提供每日的新用户交易额数据。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结果：</a:t>
            </a:r>
            <a:r>
              <a:rPr lang="zh-CN" altLang="en-US" dirty="0">
                <a:latin typeface="微软雅黑" panose="020B0503020204020204" pitchFamily="34" charset="-122"/>
                <a:ea typeface="微软雅黑" panose="020B0503020204020204" pitchFamily="34" charset="-122"/>
              </a:rPr>
              <a:t>老板查看两份报告发现数值相差很大！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市场部门认定新用户是</a:t>
            </a:r>
            <a:r>
              <a:rPr lang="zh-CN" altLang="en-US" dirty="0">
                <a:solidFill>
                  <a:srgbClr val="FF0000"/>
                </a:solidFill>
                <a:latin typeface="微软雅黑" panose="020B0503020204020204" pitchFamily="34" charset="-122"/>
                <a:ea typeface="微软雅黑" panose="020B0503020204020204" pitchFamily="34" charset="-122"/>
              </a:rPr>
              <a:t>首次消费并完成支付</a:t>
            </a:r>
            <a:r>
              <a:rPr lang="zh-CN" altLang="en-US" dirty="0">
                <a:latin typeface="微软雅黑" panose="020B0503020204020204" pitchFamily="34" charset="-122"/>
                <a:ea typeface="微软雅黑" panose="020B0503020204020204" pitchFamily="34" charset="-122"/>
              </a:rPr>
              <a:t>的用户；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会员中心认定新用户是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解决之道</a:t>
            </a:r>
            <a:r>
              <a:rPr lang="zh-CN" altLang="en-US" sz="2400" b="1" dirty="0">
                <a:latin typeface="微软雅黑" panose="020B0503020204020204" pitchFamily="34" charset="-122"/>
                <a:ea typeface="微软雅黑" panose="020B0503020204020204" pitchFamily="34" charset="-122"/>
              </a:rPr>
              <a:t>：构建全局一致的指标口径，输出企业的指标字典</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指标的常见问题</a:t>
            </a: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不同的部门对“新用户销售额”的新用户口径定义不一致</a:t>
            </a: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优惠券抵扣金额</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 计算周期内去重的（重复购买的用户只算一个），下单并且支付成功的用户数量；</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 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”：计算周期内去重的，下单并且支付成功，排除关单（“关单”是指在用户在下单购买成功后，取消订单）的用户数量。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“关单金额”，口径描述为“</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的金额”，支付前还是支付后</a:t>
            </a: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优惠券成本</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好的定义应该为：（商品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789418"/>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81849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拆分原子指标和派生指标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指标命名规范</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grpSp>
        <p:nvGrpSpPr>
          <p:cNvPr id="3" name="组合 2">
            <a:extLst>
              <a:ext uri="{FF2B5EF4-FFF2-40B4-BE49-F238E27FC236}">
                <a16:creationId xmlns:a16="http://schemas.microsoft.com/office/drawing/2014/main" id="{263A6B83-1FB0-DD44-BDD6-97A09747A58B}"/>
              </a:ext>
            </a:extLst>
          </p:cNvPr>
          <p:cNvGrpSpPr/>
          <p:nvPr/>
        </p:nvGrpSpPr>
        <p:grpSpPr>
          <a:xfrm>
            <a:off x="4870174" y="3620087"/>
            <a:ext cx="7191375" cy="1473539"/>
            <a:chOff x="4909931" y="3465154"/>
            <a:chExt cx="7191375" cy="1473539"/>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35724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Excel</a:t>
            </a:r>
            <a:r>
              <a:rPr lang="zh-CN" altLang="en-US" dirty="0">
                <a:latin typeface="微软雅黑" panose="020B0503020204020204" pitchFamily="34" charset="-122"/>
                <a:ea typeface="微软雅黑" panose="020B0503020204020204" pitchFamily="34" charset="-122"/>
              </a:rPr>
              <a:t>管理指标的问题：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缺少权限控制；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无法动态更新；</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指标无法跟数仓的模型动态关联。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指标系统：新建指标</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指标系统是基于元数据中心构建的一个指标管理工具</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它从元数据中心自动同步数仓的主题域和业务过程，按照规范化定义创建指标。</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新创建的指标同时会以特定类型的标签，下沉到元数据中心对应的表和字段上，这样在数据地图上就可以搜索到表关联的指标。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指标系统：提供了按指标名称、标识、业务口径的检索功能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1</a:t>
            </a:r>
            <a:r>
              <a:rPr lang="zh-CN" altLang="en-US" dirty="0">
                <a:solidFill>
                  <a:srgbClr val="3793FF"/>
                </a:solidFill>
                <a:latin typeface="微软雅黑" panose="020B0503020204020204" pitchFamily="34" charset="-122"/>
                <a:ea typeface="微软雅黑" panose="020B0503020204020204" pitchFamily="34" charset="-122"/>
              </a:rPr>
              <a:t>：面对一个新的指标需求，如何基于指标系统完成指标开发流程；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2</a:t>
            </a:r>
            <a:r>
              <a:rPr lang="zh-CN" altLang="en-US" dirty="0">
                <a:solidFill>
                  <a:srgbClr val="3793FF"/>
                </a:solidFill>
                <a:latin typeface="微软雅黑" panose="020B0503020204020204" pitchFamily="34" charset="-122"/>
                <a:ea typeface="微软雅黑" panose="020B0503020204020204" pitchFamily="34" charset="-122"/>
              </a:rPr>
              <a:t>：面对已经存在的，混乱的指标现状，如何进行全局梳理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步骤：</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成立以数据产品或者分析师为核心的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制定指标梳理计划，明确指标梳理目标，覆盖多少个业务线，与业务方共同制定时间计划；</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对于每一个业务线，需要对还在使用的数据报表、数据产品进行盘点，这里顺便可以把没用的报表和数据产品应该下线；</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对于每一个报表和数据产品中涉及的指标，按照以下格式进行收集；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对于收集的指标，明确业务口径，对于口径相同的，应该去除重复，关联的应用应该合并，此时，可以过滤掉相当一部分；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根据指标业务口径，明确指标所属的主题域、业务过程；</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区分指标类型，对于派生指标，要明确指标的统计粒度、修饰词、时间周期以及关联的原子指标；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按照指标系统对指标的规范化定义，把整理好的指标录入指标系统。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数据模型</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2050" name="Picture 2">
            <a:extLst>
              <a:ext uri="{FF2B5EF4-FFF2-40B4-BE49-F238E27FC236}">
                <a16:creationId xmlns:a16="http://schemas.microsoft.com/office/drawing/2014/main" id="{9DC6E839-AAC0-CE4D-9A79-126CCD14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36" y="818495"/>
            <a:ext cx="11540647" cy="55584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F5CD363-3470-8F4E-A957-1DB33973CDC4}"/>
              </a:ext>
            </a:extLst>
          </p:cNvPr>
          <p:cNvSpPr/>
          <p:nvPr/>
        </p:nvSpPr>
        <p:spPr>
          <a:xfrm>
            <a:off x="10546915" y="6012493"/>
            <a:ext cx="1444668" cy="36444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938630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a16="http://schemas.microsoft.com/office/drawing/2014/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a16="http://schemas.microsoft.com/office/drawing/2014/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a16="http://schemas.microsoft.com/office/drawing/2014/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3074" name="Picture 2">
            <a:extLst>
              <a:ext uri="{FF2B5EF4-FFF2-40B4-BE49-F238E27FC236}">
                <a16:creationId xmlns:a16="http://schemas.microsoft.com/office/drawing/2014/main" id="{4AF56F8B-0A15-4643-B53D-15788AED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26118"/>
            <a:ext cx="8126478" cy="520866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B617FAD-4ED8-5F4F-BE23-158572AA3DC6}"/>
              </a:ext>
            </a:extLst>
          </p:cNvPr>
          <p:cNvSpPr/>
          <p:nvPr/>
        </p:nvSpPr>
        <p:spPr>
          <a:xfrm>
            <a:off x="8166970" y="5787025"/>
            <a:ext cx="1640909" cy="538619"/>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332754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pic>
        <p:nvPicPr>
          <p:cNvPr id="4098" name="Picture 2">
            <a:extLst>
              <a:ext uri="{FF2B5EF4-FFF2-40B4-BE49-F238E27FC236}">
                <a16:creationId xmlns:a16="http://schemas.microsoft.com/office/drawing/2014/main" id="{347B4136-2075-2C46-ABDB-62F82EBA4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345" y="1557943"/>
            <a:ext cx="8714490" cy="29910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EB1FD18-7734-9C47-8242-993069E35FCC}"/>
              </a:ext>
            </a:extLst>
          </p:cNvPr>
          <p:cNvSpPr/>
          <p:nvPr/>
        </p:nvSpPr>
        <p:spPr>
          <a:xfrm>
            <a:off x="8855901" y="4096011"/>
            <a:ext cx="1554924" cy="576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1362934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数据质量</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62263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技术视角</a:t>
            </a: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a:solidFill>
                  <a:srgbClr val="1290FC"/>
                </a:solidFill>
                <a:latin typeface="微软雅黑" panose="020B0503020204020204" pitchFamily="34" charset="-122"/>
                <a:ea typeface="微软雅黑" panose="020B0503020204020204" pitchFamily="34" charset="-122"/>
              </a:rPr>
              <a:t>业务视角</a:t>
            </a: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消费金额</a:t>
            </a: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取现余额</a:t>
            </a:r>
          </a:p>
        </p:txBody>
      </p:sp>
    </p:spTree>
    <p:extLst>
      <p:ext uri="{BB962C8B-B14F-4D97-AF65-F5344CB8AC3E}">
        <p14:creationId xmlns:p14="http://schemas.microsoft.com/office/powerpoint/2010/main" val="3356574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b="1" dirty="0">
                <a:solidFill>
                  <a:schemeClr val="accent4"/>
                </a:solidFill>
                <a:latin typeface="微软雅黑" panose="020B0503020204020204" pitchFamily="34" charset="-122"/>
                <a:ea typeface="微软雅黑" panose="020B0503020204020204" pitchFamily="34" charset="-122"/>
              </a:rPr>
              <a:t>指标拆解</a:t>
            </a:r>
          </a:p>
        </p:txBody>
      </p:sp>
    </p:spTree>
    <p:extLst>
      <p:ext uri="{BB962C8B-B14F-4D97-AF65-F5344CB8AC3E}">
        <p14:creationId xmlns:p14="http://schemas.microsoft.com/office/powerpoint/2010/main" val="1162878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数据接入方式多样，接入效率低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a:t>数据平台加工好的数据，通常会以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条记录</a:t>
            </a:r>
            <a:endParaRPr lang="en-US" altLang="zh-CN" dirty="0"/>
          </a:p>
          <a:p>
            <a:pPr marL="742950" lvl="1" indent="-285750">
              <a:lnSpc>
                <a:spcPct val="150000"/>
              </a:lnSpc>
              <a:buFont typeface="Wingdings" panose="05000000000000000000" pitchFamily="2" charset="2"/>
              <a:buChar char="Ø"/>
            </a:pPr>
            <a:r>
              <a:rPr lang="zh-CN" altLang="en-US" dirty="0"/>
              <a:t>建议使用 </a:t>
            </a:r>
            <a:r>
              <a:rPr lang="en-US" altLang="zh-CN" dirty="0"/>
              <a:t>DB </a:t>
            </a:r>
            <a:r>
              <a:rPr lang="zh-CN" altLang="en-US" dirty="0"/>
              <a:t>作为中间存储，比如</a:t>
            </a:r>
            <a:r>
              <a:rPr lang="en-US" altLang="zh-CN" dirty="0"/>
              <a:t>MySQL</a:t>
            </a:r>
            <a:r>
              <a:rPr lang="zh-CN" altLang="en-US" dirty="0"/>
              <a:t>、</a:t>
            </a:r>
            <a:r>
              <a:rPr lang="en-US" altLang="zh-CN" dirty="0"/>
              <a:t>Oracle</a:t>
            </a:r>
            <a:r>
              <a:rPr lang="zh-CN" altLang="en-US" dirty="0"/>
              <a:t>。</a:t>
            </a:r>
            <a:endParaRPr lang="en-US" altLang="zh-CN" dirty="0"/>
          </a:p>
          <a:p>
            <a:pPr marL="742950" lvl="1" indent="-285750">
              <a:lnSpc>
                <a:spcPct val="150000"/>
              </a:lnSpc>
              <a:buFont typeface="Wingdings" panose="05000000000000000000" pitchFamily="2" charset="2"/>
              <a:buChar char="Ø"/>
            </a:pPr>
            <a:r>
              <a:rPr lang="zh-CN" altLang="en-US" dirty="0"/>
              <a:t>好处：部署维护方便、数据量小、查询性能强</a:t>
            </a:r>
            <a:endParaRPr lang="en-US" altLang="zh-CN" dirty="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记录，要进行多个条件的过滤查询（涉及大数据量、多维度查询）</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GreenPlum</a:t>
            </a:r>
            <a:r>
              <a:rPr lang="en-US" altLang="zh-CN" dirty="0"/>
              <a:t>/</a:t>
            </a:r>
            <a:r>
              <a:rPr lang="en-US" altLang="zh-CN" dirty="0" err="1"/>
              <a:t>Clickhouse</a:t>
            </a:r>
            <a:endParaRPr lang="en-US" altLang="zh-CN" dirty="0"/>
          </a:p>
          <a:p>
            <a:pPr marL="742950" lvl="1" indent="-285750">
              <a:lnSpc>
                <a:spcPct val="150000"/>
              </a:lnSpc>
              <a:buFont typeface="Wingdings" panose="05000000000000000000" pitchFamily="2" charset="2"/>
              <a:buChar char="Ø"/>
            </a:pPr>
            <a:r>
              <a:rPr lang="zh-CN" altLang="en-US" dirty="0"/>
              <a:t>好处：海量数据的 </a:t>
            </a:r>
            <a:r>
              <a:rPr lang="en-US" altLang="zh-CN" dirty="0"/>
              <a:t>OLAP</a:t>
            </a:r>
            <a:r>
              <a:rPr lang="zh-CN" altLang="en-US" dirty="0"/>
              <a:t>（在线分析处理）场景中有优异的性能表现</a:t>
            </a:r>
            <a:endParaRPr lang="en-US" altLang="zh-CN" dirty="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拥有不错的读写性能</a:t>
            </a:r>
            <a:endParaRPr lang="en-US" altLang="zh-CN" dirty="0"/>
          </a:p>
          <a:p>
            <a:pPr marL="742950" lvl="1" indent="-285750">
              <a:lnSpc>
                <a:spcPct val="150000"/>
              </a:lnSpc>
              <a:buFont typeface="Wingdings" panose="05000000000000000000" pitchFamily="2" charset="2"/>
              <a:buChar char="Ø"/>
            </a:pPr>
            <a:r>
              <a:rPr lang="zh-CN" altLang="en-US" dirty="0"/>
              <a:t>如果需要用到二级索引，可以引入 </a:t>
            </a:r>
            <a:r>
              <a:rPr lang="en-US" altLang="zh-CN" dirty="0"/>
              <a:t>ES</a:t>
            </a:r>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数据服务为数据开发屏蔽了不同的中间存储，允许使用统一的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接口访问数据，大幅度提高了研发效率</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数据中台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不同应用之间共享数据库，会存在相互影响</a:t>
            </a:r>
            <a:endParaRPr lang="en-US" altLang="zh-CN" dirty="0"/>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接口归属不同应用，已高度定制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pic>
        <p:nvPicPr>
          <p:cNvPr id="1026" name="Picture 2">
            <a:extLst>
              <a:ext uri="{FF2B5EF4-FFF2-40B4-BE49-F238E27FC236}">
                <a16:creationId xmlns:a16="http://schemas.microsoft.com/office/drawing/2014/main" id="{066C4CD8-4C20-5042-B158-7F56DD06D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296" y="1123055"/>
            <a:ext cx="10463408" cy="489246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7A0C72C0-8721-AA44-BDC6-B9AE2AE299A0}"/>
              </a:ext>
            </a:extLst>
          </p:cNvPr>
          <p:cNvSpPr/>
          <p:nvPr/>
        </p:nvSpPr>
        <p:spPr>
          <a:xfrm>
            <a:off x="9344416" y="5321586"/>
            <a:ext cx="1528176" cy="654376"/>
          </a:xfrm>
          <a:prstGeom prst="rect">
            <a:avLst/>
          </a:prstGeom>
          <a:solidFill>
            <a:schemeClr val="bg1"/>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367251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zh-CN" altLang="en-US" dirty="0">
                <a:solidFill>
                  <a:schemeClr val="accent1"/>
                </a:solidFill>
                <a:latin typeface="微软雅黑" panose="020B0503020204020204" pitchFamily="34" charset="-122"/>
                <a:ea typeface="微软雅黑" panose="020B0503020204020204" pitchFamily="34" charset="-122"/>
              </a:rPr>
              <a:t>不知道数据被哪些应用使用</a:t>
            </a: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a:t>数据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数据部门字段变更导致应用变更</a:t>
            </a: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经营分析”使用了数据中台的</a:t>
            </a:r>
            <a:r>
              <a:rPr lang="en-US" altLang="zh-CN" dirty="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对货架前的队伍进行限流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接口规范化定义：屏蔽不同的底层存储，提供统一的</a:t>
            </a:r>
            <a:r>
              <a:rPr lang="en-US" altLang="zh-CN" dirty="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数据网关</a:t>
            </a: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 </a:t>
            </a:r>
            <a:r>
              <a:rPr lang="zh-CN" altLang="en-US" dirty="0">
                <a:solidFill>
                  <a:schemeClr val="accent1"/>
                </a:solidFill>
                <a:latin typeface="微软雅黑" panose="020B0503020204020204" pitchFamily="34" charset="-122"/>
                <a:ea typeface="微软雅黑" panose="020B0503020204020204" pitchFamily="34" charset="-122"/>
              </a:rPr>
              <a:t>全链路打通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数据服务需要把经营分析和表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的访问关系，推送给数据中台的元数据中心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需要特别提到的是，可以在授权时标注系统页面名称，这样能分析到更细粒度的影响</a:t>
            </a:r>
          </a:p>
        </p:txBody>
      </p:sp>
    </p:spTree>
    <p:custDataLst>
      <p:tags r:id="rId1"/>
    </p:custDataLst>
    <p:extLst>
      <p:ext uri="{BB962C8B-B14F-4D97-AF65-F5344CB8AC3E}">
        <p14:creationId xmlns:p14="http://schemas.microsoft.com/office/powerpoint/2010/main" val="108882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 </a:t>
            </a:r>
            <a:r>
              <a:rPr lang="zh-CN" altLang="en-US" dirty="0">
                <a:solidFill>
                  <a:schemeClr val="accent1"/>
                </a:solidFill>
                <a:latin typeface="微软雅黑" panose="020B0503020204020204" pitchFamily="34" charset="-122"/>
                <a:ea typeface="微软雅黑" panose="020B0503020204020204" pitchFamily="34" charset="-122"/>
              </a:rPr>
              <a:t>拉和推的数据交付方式</a:t>
            </a: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接口的形式对外提供服务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推：将数据实时写入</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，应用系统订阅</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 “送货上门”）</a:t>
            </a:r>
          </a:p>
        </p:txBody>
      </p:sp>
      <p:sp>
        <p:nvSpPr>
          <p:cNvPr id="7" name="矩形 6"/>
          <p:cNvSpPr/>
          <p:nvPr/>
        </p:nvSpPr>
        <p:spPr>
          <a:xfrm>
            <a:off x="404190" y="1909533"/>
            <a:ext cx="3859697"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5. </a:t>
            </a:r>
            <a:r>
              <a:rPr lang="zh-CN" altLang="en-US" dirty="0">
                <a:solidFill>
                  <a:schemeClr val="accent1"/>
                </a:solidFill>
                <a:latin typeface="微软雅黑" panose="020B0503020204020204" pitchFamily="34" charset="-122"/>
                <a:ea typeface="微软雅黑" panose="020B0503020204020204" pitchFamily="34" charset="-122"/>
              </a:rPr>
              <a:t>利用中间存储，加速数据存储</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 </a:t>
            </a:r>
            <a:r>
              <a:rPr lang="zh-CN" altLang="en-US" dirty="0">
                <a:solidFill>
                  <a:schemeClr val="accent1"/>
                </a:solidFill>
                <a:latin typeface="微软雅黑" panose="020B0503020204020204" pitchFamily="34" charset="-122"/>
                <a:ea typeface="微软雅黑" panose="020B0503020204020204" pitchFamily="34" charset="-122"/>
              </a:rPr>
              <a:t>逻辑模型，实现数据的复用</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a:solidFill>
                  <a:srgbClr val="333333"/>
                </a:solidFill>
                <a:latin typeface="微软雅黑" panose="020B0503020204020204" pitchFamily="34" charset="-122"/>
                <a:ea typeface="微软雅黑" panose="020B0503020204020204" pitchFamily="34" charset="-122"/>
              </a:rPr>
              <a:t>OneData</a:t>
            </a:r>
            <a:r>
              <a:rPr lang="zh-CN" altLang="en-US" dirty="0">
                <a:solidFill>
                  <a:srgbClr val="333333"/>
                </a:solidFill>
                <a:latin typeface="微软雅黑" panose="020B0503020204020204" pitchFamily="34" charset="-122"/>
                <a:ea typeface="微软雅黑" panose="020B0503020204020204" pitchFamily="34" charset="-122"/>
              </a:rPr>
              <a:t>：用一句话定义，就是所有数据只加工一次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（早在</a:t>
            </a:r>
            <a:r>
              <a:rPr lang="en-US" altLang="zh-CN" dirty="0">
                <a:solidFill>
                  <a:srgbClr val="333333"/>
                </a:solidFill>
                <a:latin typeface="微软雅黑" panose="020B0503020204020204" pitchFamily="34" charset="-122"/>
                <a:ea typeface="微软雅黑" panose="020B0503020204020204" pitchFamily="34" charset="-122"/>
              </a:rPr>
              <a:t>2016</a:t>
            </a:r>
            <a:r>
              <a:rPr lang="zh-CN" altLang="en-US" dirty="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7. </a:t>
            </a:r>
            <a:r>
              <a:rPr lang="zh-CN" altLang="en-US" dirty="0">
                <a:solidFill>
                  <a:schemeClr val="accent1"/>
                </a:solidFill>
                <a:latin typeface="微软雅黑" panose="020B0503020204020204" pitchFamily="34" charset="-122"/>
                <a:ea typeface="微软雅黑" panose="020B0503020204020204" pitchFamily="34" charset="-122"/>
              </a:rPr>
              <a:t>构建</a:t>
            </a:r>
            <a:r>
              <a:rPr lang="en-US" altLang="zh-CN" dirty="0">
                <a:solidFill>
                  <a:schemeClr val="accent1"/>
                </a:solidFill>
                <a:latin typeface="微软雅黑" panose="020B0503020204020204" pitchFamily="34" charset="-122"/>
                <a:ea typeface="微软雅黑" panose="020B0503020204020204" pitchFamily="34" charset="-122"/>
              </a:rPr>
              <a:t>API</a:t>
            </a:r>
            <a:r>
              <a:rPr lang="zh-CN" altLang="en-US" dirty="0">
                <a:solidFill>
                  <a:schemeClr val="accent1"/>
                </a:solidFill>
                <a:latin typeface="微软雅黑" panose="020B0503020204020204" pitchFamily="34" charset="-122"/>
                <a:ea typeface="微软雅黑" panose="020B0503020204020204" pitchFamily="34" charset="-122"/>
              </a:rPr>
              <a:t>集市，实现接口复用</a:t>
            </a: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 API</a:t>
            </a:r>
            <a:r>
              <a:rPr lang="zh-CN" altLang="en-US" dirty="0">
                <a:solidFill>
                  <a:schemeClr val="accent1"/>
                </a:solidFill>
                <a:latin typeface="微软雅黑" panose="020B0503020204020204" pitchFamily="34" charset="-122"/>
                <a:ea typeface="微软雅黑" panose="020B0503020204020204" pitchFamily="34" charset="-122"/>
              </a:rPr>
              <a:t>测试</a:t>
            </a: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集市</a:t>
            </a: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元数据中心</a:t>
            </a: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查看、权限申请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数据服务通过元数据中心，可以获得接口访问的表包括哪些指标。使用者可以基于指标的组合，筛选接口，这样就可以根据想要的数据，查找可以提供这些数据的接口，形成了一个闭环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指标组合筛选</a:t>
            </a:r>
          </a:p>
        </p:txBody>
      </p:sp>
    </p:spTree>
    <p:custDataLst>
      <p:tags r:id="rId1"/>
    </p:custDataLst>
    <p:extLst>
      <p:ext uri="{BB962C8B-B14F-4D97-AF65-F5344CB8AC3E}">
        <p14:creationId xmlns:p14="http://schemas.microsoft.com/office/powerpoint/2010/main" val="73754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云原生的核心优势在于每个服务至少有两个副本，实现了服务的高可用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高并发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用户选择一张数据中台的表，定义表的中间存储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数据服务自动生成一个数据导出任务，同时建立表的依赖关系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每次调度产出任务结束，触发数据导出服务，将数据导出到中间存储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接口查询到最新的数据。</a:t>
            </a:r>
          </a:p>
        </p:txBody>
      </p:sp>
    </p:spTree>
    <p:custDataLst>
      <p:tags r:id="rId1"/>
    </p:custDataLst>
    <p:extLst>
      <p:ext uri="{BB962C8B-B14F-4D97-AF65-F5344CB8AC3E}">
        <p14:creationId xmlns:p14="http://schemas.microsoft.com/office/powerpoint/2010/main" val="133964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数据安全</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p>
        </p:txBody>
      </p:sp>
    </p:spTree>
    <p:custDataLst>
      <p:tags r:id="rId1"/>
    </p:custDataLst>
    <p:extLst>
      <p:ext uri="{BB962C8B-B14F-4D97-AF65-F5344CB8AC3E}">
        <p14:creationId xmlns:p14="http://schemas.microsoft.com/office/powerpoint/2010/main" val="2573196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架构图</a:t>
            </a: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步骤</a:t>
            </a: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实现原理</a:t>
            </a: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机制二：垃圾回收箱设计</a:t>
            </a:r>
          </a:p>
        </p:txBody>
      </p:sp>
    </p:spTree>
    <p:custDataLst>
      <p:tags r:id="rId1"/>
    </p:custDataLst>
    <p:extLst>
      <p:ext uri="{BB962C8B-B14F-4D97-AF65-F5344CB8AC3E}">
        <p14:creationId xmlns:p14="http://schemas.microsoft.com/office/powerpoint/2010/main" val="2910626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机制三：精细化的权限管理</a:t>
            </a: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权限问题，在数据中台构建之初，必须提前规划好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网易数据中台</a:t>
            </a:r>
          </a:p>
        </p:txBody>
      </p:sp>
    </p:spTree>
    <p:custDataLst>
      <p:tags r:id="rId1"/>
    </p:custDataLst>
    <p:extLst>
      <p:ext uri="{BB962C8B-B14F-4D97-AF65-F5344CB8AC3E}">
        <p14:creationId xmlns:p14="http://schemas.microsoft.com/office/powerpoint/2010/main" val="193256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构建数据应用体系</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a:solidFill>
                  <a:schemeClr val="accent1"/>
                </a:solidFill>
                <a:latin typeface="微软雅黑" panose="020B0503020204020204" pitchFamily="34" charset="-122"/>
                <a:ea typeface="微软雅黑" panose="020B0503020204020204" pitchFamily="34" charset="-122"/>
              </a:rPr>
              <a:t>Bi</a:t>
            </a:r>
            <a:r>
              <a:rPr lang="zh-CN" altLang="en-US" sz="2000" b="1" dirty="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只是可视化的展现数据已经不能满足业务的需求，业务需要根据数据持续监控业务过程，发现问题、诊断分析，并给出决策建议，最后需要一键执行，形成完成的业务过程闭环。</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问题。但是日常工作还有很多未知的业务问题，比如销售额指标突然下降了，需要基于数据进行探索分析。这个时候，如果都依赖分析师，肯定不现实，那么就要实现自助取数，让每个人都能基于数据去做分析和决策，实现普惠大数据。</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最佳实践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p>
        </p:txBody>
      </p:sp>
      <p:sp>
        <p:nvSpPr>
          <p:cNvPr id="7" name="iconfont-11121-5315863">
            <a:extLst>
              <a:ext uri="{FF2B5EF4-FFF2-40B4-BE49-F238E27FC236}">
                <a16:creationId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甄英俊组建了新的数据中台部门，规划了十个业务场景（包括会员看板、商品运营、供应链管理、售后管理、毛利分析、类目管理、门店管理、仓储管理、渠道分析、辅助选品）</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但数据中台团队没有和业务部门达成一致的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最后，虽然基于原先规划的十个场景，数据中台确实做出了一些报表，但很少有人查看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于是，尴尬的一幕发生了：在年终总结汇报中，甄英俊自信地向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第一，指标业务口径不一致</a:t>
            </a: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供应链部门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仓配客部门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持续运营</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策略二：门户功能建设</a:t>
            </a:r>
            <a:r>
              <a:rPr lang="en-US" altLang="zh-CN" sz="2800" b="1" dirty="0">
                <a:solidFill>
                  <a:srgbClr val="1290FC"/>
                </a:solidFill>
                <a:latin typeface="微软雅黑" charset="0"/>
                <a:ea typeface="微软雅黑" charset="0"/>
                <a:sym typeface="+mn-ea"/>
              </a:rPr>
              <a:t>—</a:t>
            </a:r>
            <a:r>
              <a:rPr lang="zh-CN" altLang="en-US" sz="2000" b="1" dirty="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a:solidFill>
                  <a:srgbClr val="358BFF"/>
                </a:solidFill>
                <a:latin typeface="微软雅黑" panose="020B0503020204020204" pitchFamily="34" charset="-122"/>
                <a:ea typeface="微软雅黑" panose="020B0503020204020204" pitchFamily="34" charset="-122"/>
                <a:sym typeface="+mn-ea"/>
              </a:rPr>
              <a:t>1.</a:t>
            </a:r>
            <a:r>
              <a:rPr lang="zh-CN" altLang="en-US" sz="2000" dirty="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数据资产定级</a:t>
            </a: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数据风险点监控</a:t>
            </a: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数据质量衡量</a:t>
            </a: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监控</a:t>
            </a: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p>
        </p:txBody>
      </p:sp>
    </p:spTree>
    <p:extLst>
      <p:ext uri="{BB962C8B-B14F-4D97-AF65-F5344CB8AC3E}">
        <p14:creationId xmlns:p14="http://schemas.microsoft.com/office/powerpoint/2010/main" val="3657158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行业实践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上箭头 15"/>
          <p:cNvSpPr/>
          <p:nvPr/>
        </p:nvSpPr>
        <p:spPr>
          <a:xfrm>
            <a:off x="1983422" y="2151311"/>
            <a:ext cx="5532756" cy="4381569"/>
          </a:xfrm>
          <a:prstGeom prst="upArrow">
            <a:avLst>
              <a:gd name="adj1" fmla="val 50000"/>
              <a:gd name="adj2" fmla="val 35960"/>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字节跳动数据平台（中台</a:t>
            </a:r>
            <a:r>
              <a:rPr lang="en-US" altLang="zh-CN" sz="2800" b="1" dirty="0">
                <a:solidFill>
                  <a:srgbClr val="1290FC"/>
                </a:solidFill>
                <a:latin typeface="微软雅黑" charset="0"/>
                <a:ea typeface="微软雅黑" charset="0"/>
                <a:sym typeface="+mn-ea"/>
              </a:rPr>
              <a:t>+BP</a:t>
            </a:r>
            <a:r>
              <a:rPr lang="zh-CN" altLang="en-US" sz="2800" b="1" dirty="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a:solidFill>
                  <a:schemeClr val="bg1"/>
                </a:solidFill>
              </a:rPr>
              <a:t>测试（</a:t>
            </a:r>
            <a:r>
              <a:rPr lang="en-US" altLang="zh-CN" sz="1600" dirty="0">
                <a:solidFill>
                  <a:schemeClr val="bg1"/>
                </a:solidFill>
              </a:rPr>
              <a:t>2014</a:t>
            </a:r>
            <a:r>
              <a:rPr lang="zh-CN" altLang="en-US" sz="1600" dirty="0">
                <a:solidFill>
                  <a:schemeClr val="bg1"/>
                </a:solidFill>
              </a:rPr>
              <a:t>年）</a:t>
            </a:r>
          </a:p>
        </p:txBody>
      </p:sp>
      <p:sp>
        <p:nvSpPr>
          <p:cNvPr id="12" name="圆角矩形 11"/>
          <p:cNvSpPr/>
          <p:nvPr/>
        </p:nvSpPr>
        <p:spPr>
          <a:xfrm>
            <a:off x="1767840" y="4820175"/>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基础能力建设阶段：自建产品快速取代商业化产品</a:t>
            </a:r>
            <a:endParaRPr lang="en-US" altLang="zh-CN" sz="1600" dirty="0">
              <a:solidFill>
                <a:schemeClr val="bg1"/>
              </a:solidFill>
            </a:endParaRPr>
          </a:p>
        </p:txBody>
      </p:sp>
      <p:sp>
        <p:nvSpPr>
          <p:cNvPr id="14" name="圆角矩形 13"/>
          <p:cNvSpPr/>
          <p:nvPr/>
        </p:nvSpPr>
        <p:spPr>
          <a:xfrm>
            <a:off x="1767840" y="389995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a:solidFill>
                  <a:schemeClr val="bg1"/>
                </a:solidFill>
              </a:rPr>
              <a:t>ToB</a:t>
            </a:r>
            <a:r>
              <a:rPr lang="zh-CN" altLang="en-US" sz="1600" dirty="0">
                <a:solidFill>
                  <a:schemeClr val="bg1"/>
                </a:solidFill>
              </a:rPr>
              <a:t>服务阶段：</a:t>
            </a:r>
            <a:r>
              <a:rPr lang="en-US" altLang="zh-CN" sz="1600" dirty="0">
                <a:solidFill>
                  <a:schemeClr val="bg1"/>
                </a:solidFill>
              </a:rPr>
              <a:t>0987</a:t>
            </a:r>
            <a:r>
              <a:rPr lang="zh-CN" altLang="en-US" sz="1600" dirty="0">
                <a:solidFill>
                  <a:schemeClr val="bg1"/>
                </a:solidFill>
              </a:rPr>
              <a:t>量化服务标准，面向外部企业创造价值</a:t>
            </a:r>
            <a:endParaRPr lang="en-US" altLang="zh-CN" sz="1600" dirty="0">
              <a:solidFill>
                <a:schemeClr val="bg1"/>
              </a:solidFill>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a:solidFill>
                  <a:schemeClr val="accent4"/>
                </a:solidFill>
              </a:rPr>
              <a:t>2014</a:t>
            </a:r>
            <a:r>
              <a:rPr lang="zh-CN" altLang="en-US" dirty="0">
                <a:solidFill>
                  <a:schemeClr val="accent4"/>
                </a:solidFill>
              </a:rPr>
              <a:t>年之前</a:t>
            </a:r>
          </a:p>
        </p:txBody>
      </p:sp>
      <p:sp>
        <p:nvSpPr>
          <p:cNvPr id="18" name="文本框 17"/>
          <p:cNvSpPr txBox="1"/>
          <p:nvPr/>
        </p:nvSpPr>
        <p:spPr>
          <a:xfrm>
            <a:off x="309880" y="5010249"/>
            <a:ext cx="1457960" cy="369332"/>
          </a:xfrm>
          <a:prstGeom prst="rect">
            <a:avLst/>
          </a:prstGeom>
          <a:noFill/>
        </p:spPr>
        <p:txBody>
          <a:bodyPr wrap="square" rtlCol="0">
            <a:spAutoFit/>
          </a:bodyPr>
          <a:lstStyle/>
          <a:p>
            <a:r>
              <a:rPr lang="en-US" altLang="zh-CN" dirty="0">
                <a:solidFill>
                  <a:schemeClr val="accent4"/>
                </a:solidFill>
              </a:rPr>
              <a:t>2014-2017</a:t>
            </a:r>
            <a:r>
              <a:rPr lang="zh-CN" altLang="en-US" dirty="0">
                <a:solidFill>
                  <a:schemeClr val="accent4"/>
                </a:solidFill>
              </a:rPr>
              <a:t>年</a:t>
            </a:r>
          </a:p>
        </p:txBody>
      </p:sp>
      <p:sp>
        <p:nvSpPr>
          <p:cNvPr id="19" name="文本框 18"/>
          <p:cNvSpPr txBox="1"/>
          <p:nvPr/>
        </p:nvSpPr>
        <p:spPr>
          <a:xfrm>
            <a:off x="309880" y="4015005"/>
            <a:ext cx="1457960" cy="369332"/>
          </a:xfrm>
          <a:prstGeom prst="rect">
            <a:avLst/>
          </a:prstGeom>
          <a:noFill/>
        </p:spPr>
        <p:txBody>
          <a:bodyPr wrap="square" rtlCol="0">
            <a:spAutoFit/>
          </a:bodyPr>
          <a:lstStyle/>
          <a:p>
            <a:r>
              <a:rPr lang="en-US" altLang="zh-CN" dirty="0">
                <a:solidFill>
                  <a:schemeClr val="accent4"/>
                </a:solidFill>
              </a:rPr>
              <a:t>2018-2019</a:t>
            </a:r>
            <a:r>
              <a:rPr lang="zh-CN" altLang="en-US" dirty="0">
                <a:solidFill>
                  <a:schemeClr val="accent4"/>
                </a:solidFill>
              </a:rPr>
              <a:t>年</a:t>
            </a:r>
          </a:p>
        </p:txBody>
      </p:sp>
      <p:sp>
        <p:nvSpPr>
          <p:cNvPr id="20" name="文本框 19"/>
          <p:cNvSpPr txBox="1"/>
          <p:nvPr/>
        </p:nvSpPr>
        <p:spPr>
          <a:xfrm>
            <a:off x="309880" y="3080989"/>
            <a:ext cx="1457960" cy="369332"/>
          </a:xfrm>
          <a:prstGeom prst="rect">
            <a:avLst/>
          </a:prstGeom>
          <a:noFill/>
        </p:spPr>
        <p:txBody>
          <a:bodyPr wrap="square" rtlCol="0">
            <a:spAutoFit/>
          </a:bodyPr>
          <a:lstStyle/>
          <a:p>
            <a:r>
              <a:rPr lang="en-US" altLang="zh-CN" dirty="0">
                <a:solidFill>
                  <a:schemeClr val="accent4"/>
                </a:solidFill>
              </a:rPr>
              <a:t>2020</a:t>
            </a:r>
            <a:r>
              <a:rPr lang="zh-CN" altLang="en-US" dirty="0">
                <a:solidFill>
                  <a:schemeClr val="accent4"/>
                </a:solidFill>
              </a:rPr>
              <a:t>年以后</a:t>
            </a:r>
          </a:p>
        </p:txBody>
      </p:sp>
      <p:cxnSp>
        <p:nvCxnSpPr>
          <p:cNvPr id="22" name="直接连接符 21"/>
          <p:cNvCxnSpPr/>
          <p:nvPr/>
        </p:nvCxnSpPr>
        <p:spPr>
          <a:xfrm>
            <a:off x="7975600" y="2235200"/>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07680" y="4384337"/>
            <a:ext cx="3972560" cy="2148543"/>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4" name="矩形 23"/>
          <p:cNvSpPr/>
          <p:nvPr/>
        </p:nvSpPr>
        <p:spPr>
          <a:xfrm>
            <a:off x="8107680" y="3168217"/>
            <a:ext cx="3972560" cy="782256"/>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5" name="圆角矩形 24"/>
          <p:cNvSpPr/>
          <p:nvPr/>
        </p:nvSpPr>
        <p:spPr>
          <a:xfrm>
            <a:off x="8839200" y="5963920"/>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6" name="文本框 25"/>
          <p:cNvSpPr txBox="1"/>
          <p:nvPr/>
        </p:nvSpPr>
        <p:spPr>
          <a:xfrm>
            <a:off x="8023543" y="6086286"/>
            <a:ext cx="822960" cy="276999"/>
          </a:xfrm>
          <a:prstGeom prst="rect">
            <a:avLst/>
          </a:prstGeom>
          <a:noFill/>
        </p:spPr>
        <p:txBody>
          <a:bodyPr wrap="square" rtlCol="0">
            <a:spAutoFit/>
          </a:bodyPr>
          <a:lstStyle/>
          <a:p>
            <a:r>
              <a:rPr lang="zh-CN" altLang="en-US" sz="1200" b="1" dirty="0"/>
              <a:t>数据引擎</a:t>
            </a:r>
          </a:p>
        </p:txBody>
      </p:sp>
      <p:sp>
        <p:nvSpPr>
          <p:cNvPr id="27" name="文本框 26"/>
          <p:cNvSpPr txBox="1"/>
          <p:nvPr/>
        </p:nvSpPr>
        <p:spPr>
          <a:xfrm>
            <a:off x="9140348" y="6086287"/>
            <a:ext cx="918051" cy="276999"/>
          </a:xfrm>
          <a:prstGeom prst="rect">
            <a:avLst/>
          </a:prstGeom>
          <a:solidFill>
            <a:schemeClr val="accent4"/>
          </a:solidFill>
        </p:spPr>
        <p:txBody>
          <a:bodyPr wrap="square" rtlCol="0">
            <a:spAutoFit/>
          </a:bodyPr>
          <a:lstStyle/>
          <a:p>
            <a:pPr algn="ctr"/>
            <a:r>
              <a:rPr lang="en-US" altLang="zh-CN" sz="1200" b="1" dirty="0" err="1">
                <a:solidFill>
                  <a:schemeClr val="bg1"/>
                </a:solidFill>
              </a:rPr>
              <a:t>ByteHouse</a:t>
            </a:r>
            <a:endParaRPr lang="zh-CN" altLang="en-US" sz="1200" b="1" dirty="0">
              <a:solidFill>
                <a:schemeClr val="bg1"/>
              </a:solidFill>
            </a:endParaRPr>
          </a:p>
        </p:txBody>
      </p:sp>
      <p:sp>
        <p:nvSpPr>
          <p:cNvPr id="30" name="文本框 29"/>
          <p:cNvSpPr txBox="1"/>
          <p:nvPr/>
        </p:nvSpPr>
        <p:spPr>
          <a:xfrm>
            <a:off x="10369709" y="6086287"/>
            <a:ext cx="918051" cy="276999"/>
          </a:xfrm>
          <a:prstGeom prst="rect">
            <a:avLst/>
          </a:prstGeom>
          <a:solidFill>
            <a:schemeClr val="accent4"/>
          </a:solidFill>
        </p:spPr>
        <p:txBody>
          <a:bodyPr wrap="square" rtlCol="0">
            <a:spAutoFit/>
          </a:bodyPr>
          <a:lstStyle/>
          <a:p>
            <a:pPr algn="ctr"/>
            <a:r>
              <a:rPr lang="en-US" altLang="zh-CN" sz="1200" b="1" dirty="0">
                <a:solidFill>
                  <a:schemeClr val="bg1"/>
                </a:solidFill>
              </a:rPr>
              <a:t>LAS</a:t>
            </a:r>
            <a:endParaRPr lang="zh-CN" altLang="en-US" sz="1200" b="1" dirty="0">
              <a:solidFill>
                <a:schemeClr val="bg1"/>
              </a:solidFill>
            </a:endParaRPr>
          </a:p>
        </p:txBody>
      </p:sp>
      <p:sp>
        <p:nvSpPr>
          <p:cNvPr id="31" name="圆角矩形 30"/>
          <p:cNvSpPr/>
          <p:nvPr/>
        </p:nvSpPr>
        <p:spPr>
          <a:xfrm>
            <a:off x="8839200" y="5254452"/>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2" name="文本框 31"/>
          <p:cNvSpPr txBox="1"/>
          <p:nvPr/>
        </p:nvSpPr>
        <p:spPr>
          <a:xfrm>
            <a:off x="8023543" y="5376818"/>
            <a:ext cx="822960" cy="276999"/>
          </a:xfrm>
          <a:prstGeom prst="rect">
            <a:avLst/>
          </a:prstGeom>
          <a:noFill/>
        </p:spPr>
        <p:txBody>
          <a:bodyPr wrap="square" rtlCol="0">
            <a:spAutoFit/>
          </a:bodyPr>
          <a:lstStyle/>
          <a:p>
            <a:r>
              <a:rPr lang="zh-CN" altLang="en-US" sz="1200" b="1" dirty="0"/>
              <a:t>数据建设</a:t>
            </a:r>
          </a:p>
        </p:txBody>
      </p:sp>
      <p:sp>
        <p:nvSpPr>
          <p:cNvPr id="33" name="文本框 32"/>
          <p:cNvSpPr txBox="1"/>
          <p:nvPr/>
        </p:nvSpPr>
        <p:spPr>
          <a:xfrm>
            <a:off x="9140348" y="5376821"/>
            <a:ext cx="2147412" cy="276996"/>
          </a:xfrm>
          <a:prstGeom prst="rect">
            <a:avLst/>
          </a:prstGeom>
          <a:solidFill>
            <a:schemeClr val="accent4"/>
          </a:solidFill>
        </p:spPr>
        <p:txBody>
          <a:bodyPr wrap="square" rtlCol="0">
            <a:spAutoFit/>
          </a:bodyPr>
          <a:lstStyle/>
          <a:p>
            <a:pPr algn="ctr"/>
            <a:r>
              <a:rPr lang="en-US" altLang="zh-CN" sz="1200" b="1" dirty="0" err="1">
                <a:solidFill>
                  <a:schemeClr val="bg1"/>
                </a:solidFill>
              </a:rPr>
              <a:t>DataLeap</a:t>
            </a:r>
            <a:r>
              <a:rPr lang="zh-CN" altLang="en-US" sz="1200" b="1" dirty="0">
                <a:solidFill>
                  <a:schemeClr val="bg1"/>
                </a:solidFill>
              </a:rPr>
              <a:t>大数据套件</a:t>
            </a:r>
          </a:p>
        </p:txBody>
      </p:sp>
      <p:sp>
        <p:nvSpPr>
          <p:cNvPr id="35" name="圆角矩形 34"/>
          <p:cNvSpPr/>
          <p:nvPr/>
        </p:nvSpPr>
        <p:spPr>
          <a:xfrm>
            <a:off x="8839200" y="4551935"/>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6" name="文本框 35"/>
          <p:cNvSpPr txBox="1"/>
          <p:nvPr/>
        </p:nvSpPr>
        <p:spPr>
          <a:xfrm>
            <a:off x="8023543" y="4674301"/>
            <a:ext cx="822960" cy="276999"/>
          </a:xfrm>
          <a:prstGeom prst="rect">
            <a:avLst/>
          </a:prstGeom>
          <a:noFill/>
        </p:spPr>
        <p:txBody>
          <a:bodyPr wrap="square" rtlCol="0">
            <a:spAutoFit/>
          </a:bodyPr>
          <a:lstStyle/>
          <a:p>
            <a:r>
              <a:rPr lang="zh-CN" altLang="en-US" sz="1200" b="1" dirty="0"/>
              <a:t>数据应用</a:t>
            </a:r>
          </a:p>
        </p:txBody>
      </p:sp>
      <p:sp>
        <p:nvSpPr>
          <p:cNvPr id="37" name="文本框 36"/>
          <p:cNvSpPr txBox="1"/>
          <p:nvPr/>
        </p:nvSpPr>
        <p:spPr>
          <a:xfrm>
            <a:off x="9140348"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面向分析</a:t>
            </a:r>
          </a:p>
        </p:txBody>
      </p:sp>
      <p:sp>
        <p:nvSpPr>
          <p:cNvPr id="38" name="文本框 37"/>
          <p:cNvSpPr txBox="1"/>
          <p:nvPr/>
        </p:nvSpPr>
        <p:spPr>
          <a:xfrm>
            <a:off x="10369709"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洞察型</a:t>
            </a:r>
          </a:p>
        </p:txBody>
      </p:sp>
      <p:sp>
        <p:nvSpPr>
          <p:cNvPr id="39" name="文本框 38"/>
          <p:cNvSpPr txBox="1"/>
          <p:nvPr/>
        </p:nvSpPr>
        <p:spPr>
          <a:xfrm>
            <a:off x="7975600" y="4064117"/>
            <a:ext cx="1457960" cy="369332"/>
          </a:xfrm>
          <a:prstGeom prst="rect">
            <a:avLst/>
          </a:prstGeom>
          <a:noFill/>
        </p:spPr>
        <p:txBody>
          <a:bodyPr wrap="square" rtlCol="0">
            <a:spAutoFit/>
          </a:bodyPr>
          <a:lstStyle/>
          <a:p>
            <a:r>
              <a:rPr lang="zh-CN" altLang="en-US" b="1" dirty="0">
                <a:solidFill>
                  <a:schemeClr val="accent4"/>
                </a:solidFill>
              </a:rPr>
              <a:t>平台能力层</a:t>
            </a:r>
          </a:p>
        </p:txBody>
      </p:sp>
      <p:sp>
        <p:nvSpPr>
          <p:cNvPr id="40" name="文本框 39"/>
          <p:cNvSpPr txBox="1"/>
          <p:nvPr/>
        </p:nvSpPr>
        <p:spPr>
          <a:xfrm>
            <a:off x="8018463" y="2853114"/>
            <a:ext cx="1457960" cy="369332"/>
          </a:xfrm>
          <a:prstGeom prst="rect">
            <a:avLst/>
          </a:prstGeom>
          <a:noFill/>
        </p:spPr>
        <p:txBody>
          <a:bodyPr wrap="square" rtlCol="0">
            <a:spAutoFit/>
          </a:bodyPr>
          <a:lstStyle/>
          <a:p>
            <a:r>
              <a:rPr lang="zh-CN" altLang="en-US" b="1" dirty="0">
                <a:solidFill>
                  <a:schemeClr val="accent4"/>
                </a:solidFill>
              </a:rPr>
              <a:t>解决方案层</a:t>
            </a:r>
          </a:p>
        </p:txBody>
      </p:sp>
      <p:sp>
        <p:nvSpPr>
          <p:cNvPr id="42" name="圆角矩形 41"/>
          <p:cNvSpPr/>
          <p:nvPr/>
        </p:nvSpPr>
        <p:spPr>
          <a:xfrm>
            <a:off x="8587342" y="3320304"/>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10525759" y="3317133"/>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4" name="文本框 43"/>
          <p:cNvSpPr txBox="1"/>
          <p:nvPr/>
        </p:nvSpPr>
        <p:spPr>
          <a:xfrm>
            <a:off x="8609868" y="3382556"/>
            <a:ext cx="1118352" cy="307777"/>
          </a:xfrm>
          <a:prstGeom prst="rect">
            <a:avLst/>
          </a:prstGeom>
          <a:noFill/>
        </p:spPr>
        <p:txBody>
          <a:bodyPr wrap="square" rtlCol="0">
            <a:spAutoFit/>
          </a:bodyPr>
          <a:lstStyle/>
          <a:p>
            <a:r>
              <a:rPr lang="zh-CN" altLang="en-US" sz="1400" dirty="0">
                <a:solidFill>
                  <a:schemeClr val="bg1"/>
                </a:solidFill>
              </a:rPr>
              <a:t>数据</a:t>
            </a:r>
            <a:r>
              <a:rPr lang="en-US" altLang="zh-CN" sz="1400" dirty="0">
                <a:solidFill>
                  <a:schemeClr val="bg1"/>
                </a:solidFill>
              </a:rPr>
              <a:t>BP</a:t>
            </a:r>
            <a:r>
              <a:rPr lang="zh-CN" altLang="en-US" sz="1400" dirty="0">
                <a:solidFill>
                  <a:schemeClr val="bg1"/>
                </a:solidFill>
              </a:rPr>
              <a:t>团队</a:t>
            </a:r>
          </a:p>
        </p:txBody>
      </p:sp>
      <p:sp>
        <p:nvSpPr>
          <p:cNvPr id="45" name="文本框 44"/>
          <p:cNvSpPr txBox="1"/>
          <p:nvPr/>
        </p:nvSpPr>
        <p:spPr>
          <a:xfrm>
            <a:off x="10633027" y="3402266"/>
            <a:ext cx="976431" cy="307777"/>
          </a:xfrm>
          <a:prstGeom prst="rect">
            <a:avLst/>
          </a:prstGeom>
          <a:noFill/>
        </p:spPr>
        <p:txBody>
          <a:bodyPr wrap="square" rtlCol="0">
            <a:spAutoFit/>
          </a:bodyPr>
          <a:lstStyle/>
          <a:p>
            <a:r>
              <a:rPr lang="zh-CN" altLang="en-US" sz="1400" dirty="0">
                <a:solidFill>
                  <a:schemeClr val="bg1"/>
                </a:solidFill>
              </a:rPr>
              <a:t>业务团队</a:t>
            </a:r>
          </a:p>
        </p:txBody>
      </p:sp>
      <p:sp>
        <p:nvSpPr>
          <p:cNvPr id="46" name="左右箭头 45"/>
          <p:cNvSpPr/>
          <p:nvPr/>
        </p:nvSpPr>
        <p:spPr>
          <a:xfrm>
            <a:off x="9854914" y="3477107"/>
            <a:ext cx="502920" cy="211415"/>
          </a:xfrm>
          <a:prstGeom prst="leftRight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541782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阿里巴巴数据中台全景图</a:t>
            </a:r>
            <a:endParaRPr lang="en-US" altLang="zh-CN" sz="2800" b="1" dirty="0">
              <a:solidFill>
                <a:srgbClr val="1290FC"/>
              </a:solidFill>
              <a:latin typeface="微软雅黑" charset="0"/>
              <a:ea typeface="微软雅黑" charset="0"/>
              <a:sym typeface="+mn-ea"/>
            </a:endParaRPr>
          </a:p>
        </p:txBody>
      </p:sp>
      <p:pic>
        <p:nvPicPr>
          <p:cNvPr id="3" name="图片 2">
            <a:extLst>
              <a:ext uri="{FF2B5EF4-FFF2-40B4-BE49-F238E27FC236}">
                <a16:creationId xmlns:a16="http://schemas.microsoft.com/office/drawing/2014/main" id="{20CF5C28-EB99-1326-D0EB-E5A960D8E5BB}"/>
              </a:ext>
            </a:extLst>
          </p:cNvPr>
          <p:cNvPicPr>
            <a:picLocks noChangeAspect="1"/>
          </p:cNvPicPr>
          <p:nvPr/>
        </p:nvPicPr>
        <p:blipFill>
          <a:blip r:embed="rId3"/>
          <a:stretch>
            <a:fillRect/>
          </a:stretch>
        </p:blipFill>
        <p:spPr>
          <a:xfrm>
            <a:off x="4921132" y="295275"/>
            <a:ext cx="6801064" cy="3558913"/>
          </a:xfrm>
          <a:prstGeom prst="rect">
            <a:avLst/>
          </a:prstGeom>
        </p:spPr>
      </p:pic>
      <p:sp>
        <p:nvSpPr>
          <p:cNvPr id="4" name="文本框 3">
            <a:extLst>
              <a:ext uri="{FF2B5EF4-FFF2-40B4-BE49-F238E27FC236}">
                <a16:creationId xmlns:a16="http://schemas.microsoft.com/office/drawing/2014/main" id="{4800AC16-3201-C598-F644-D2F85A4735BB}"/>
              </a:ext>
            </a:extLst>
          </p:cNvPr>
          <p:cNvSpPr txBox="1"/>
          <p:nvPr/>
        </p:nvSpPr>
        <p:spPr>
          <a:xfrm>
            <a:off x="866470" y="1349646"/>
            <a:ext cx="1005403" cy="369332"/>
          </a:xfrm>
          <a:prstGeom prst="rect">
            <a:avLst/>
          </a:prstGeom>
          <a:noFill/>
        </p:spPr>
        <p:txBody>
          <a:bodyPr wrap="none" rtlCol="0">
            <a:spAutoFit/>
          </a:bodyPr>
          <a:lstStyle/>
          <a:p>
            <a:r>
              <a:rPr kumimoji="1" lang="en-US" altLang="zh-CN" dirty="0"/>
              <a:t>OneClick</a:t>
            </a:r>
          </a:p>
        </p:txBody>
      </p:sp>
      <p:sp>
        <p:nvSpPr>
          <p:cNvPr id="41" name="文本框 40">
            <a:extLst>
              <a:ext uri="{FF2B5EF4-FFF2-40B4-BE49-F238E27FC236}">
                <a16:creationId xmlns:a16="http://schemas.microsoft.com/office/drawing/2014/main" id="{214B8A99-6388-EFEA-7B54-D0FCB0291725}"/>
              </a:ext>
            </a:extLst>
          </p:cNvPr>
          <p:cNvSpPr txBox="1"/>
          <p:nvPr/>
        </p:nvSpPr>
        <p:spPr>
          <a:xfrm>
            <a:off x="861788" y="1846802"/>
            <a:ext cx="1010085" cy="369332"/>
          </a:xfrm>
          <a:prstGeom prst="rect">
            <a:avLst/>
          </a:prstGeom>
          <a:noFill/>
        </p:spPr>
        <p:txBody>
          <a:bodyPr wrap="none" rtlCol="0">
            <a:spAutoFit/>
          </a:bodyPr>
          <a:lstStyle/>
          <a:p>
            <a:r>
              <a:rPr kumimoji="1" lang="en-US" altLang="zh-CN" dirty="0" err="1"/>
              <a:t>OneData</a:t>
            </a:r>
            <a:endParaRPr kumimoji="1" lang="en-US" altLang="zh-CN" dirty="0"/>
          </a:p>
        </p:txBody>
      </p:sp>
      <p:sp>
        <p:nvSpPr>
          <p:cNvPr id="47" name="文本框 46">
            <a:extLst>
              <a:ext uri="{FF2B5EF4-FFF2-40B4-BE49-F238E27FC236}">
                <a16:creationId xmlns:a16="http://schemas.microsoft.com/office/drawing/2014/main" id="{AF5ADE5E-C664-643D-3F31-68C267C02C30}"/>
              </a:ext>
            </a:extLst>
          </p:cNvPr>
          <p:cNvSpPr txBox="1"/>
          <p:nvPr/>
        </p:nvSpPr>
        <p:spPr>
          <a:xfrm>
            <a:off x="861788" y="2293392"/>
            <a:ext cx="774571" cy="369332"/>
          </a:xfrm>
          <a:prstGeom prst="rect">
            <a:avLst/>
          </a:prstGeom>
          <a:noFill/>
        </p:spPr>
        <p:txBody>
          <a:bodyPr wrap="none" rtlCol="0">
            <a:spAutoFit/>
          </a:bodyPr>
          <a:lstStyle/>
          <a:p>
            <a:r>
              <a:rPr kumimoji="1" lang="en-US" altLang="zh-CN" dirty="0" err="1"/>
              <a:t>OneID</a:t>
            </a:r>
            <a:endParaRPr kumimoji="1" lang="en-US" altLang="zh-CN" dirty="0"/>
          </a:p>
        </p:txBody>
      </p:sp>
      <p:sp>
        <p:nvSpPr>
          <p:cNvPr id="48" name="文本框 47">
            <a:extLst>
              <a:ext uri="{FF2B5EF4-FFF2-40B4-BE49-F238E27FC236}">
                <a16:creationId xmlns:a16="http://schemas.microsoft.com/office/drawing/2014/main" id="{3F3EE629-0451-1B33-C022-3CA61E977A72}"/>
              </a:ext>
            </a:extLst>
          </p:cNvPr>
          <p:cNvSpPr txBox="1"/>
          <p:nvPr/>
        </p:nvSpPr>
        <p:spPr>
          <a:xfrm>
            <a:off x="861788" y="2749921"/>
            <a:ext cx="1247970" cy="369332"/>
          </a:xfrm>
          <a:prstGeom prst="rect">
            <a:avLst/>
          </a:prstGeom>
          <a:noFill/>
        </p:spPr>
        <p:txBody>
          <a:bodyPr wrap="none" rtlCol="0">
            <a:spAutoFit/>
          </a:bodyPr>
          <a:lstStyle/>
          <a:p>
            <a:r>
              <a:rPr kumimoji="1" lang="en-US" altLang="zh-CN" dirty="0" err="1"/>
              <a:t>OneService</a:t>
            </a:r>
            <a:endParaRPr kumimoji="1" lang="en-US" altLang="zh-CN" dirty="0"/>
          </a:p>
        </p:txBody>
      </p:sp>
      <p:pic>
        <p:nvPicPr>
          <p:cNvPr id="6" name="图片 5">
            <a:extLst>
              <a:ext uri="{FF2B5EF4-FFF2-40B4-BE49-F238E27FC236}">
                <a16:creationId xmlns:a16="http://schemas.microsoft.com/office/drawing/2014/main" id="{287FF921-8543-4206-4B57-1BF9FFF13FC8}"/>
              </a:ext>
            </a:extLst>
          </p:cNvPr>
          <p:cNvPicPr>
            <a:picLocks noChangeAspect="1"/>
          </p:cNvPicPr>
          <p:nvPr/>
        </p:nvPicPr>
        <p:blipFill>
          <a:blip r:embed="rId4"/>
          <a:stretch>
            <a:fillRect/>
          </a:stretch>
        </p:blipFill>
        <p:spPr>
          <a:xfrm>
            <a:off x="4921132" y="4274953"/>
            <a:ext cx="7153959" cy="2481393"/>
          </a:xfrm>
          <a:prstGeom prst="rect">
            <a:avLst/>
          </a:prstGeom>
        </p:spPr>
      </p:pic>
      <p:sp>
        <p:nvSpPr>
          <p:cNvPr id="49" name="文本框 48">
            <a:extLst>
              <a:ext uri="{FF2B5EF4-FFF2-40B4-BE49-F238E27FC236}">
                <a16:creationId xmlns:a16="http://schemas.microsoft.com/office/drawing/2014/main" id="{D9D6B09C-2099-87A9-A550-14463DC4D500}"/>
              </a:ext>
            </a:extLst>
          </p:cNvPr>
          <p:cNvSpPr txBox="1"/>
          <p:nvPr/>
        </p:nvSpPr>
        <p:spPr>
          <a:xfrm>
            <a:off x="3891665" y="3236387"/>
            <a:ext cx="1081903" cy="646331"/>
          </a:xfrm>
          <a:prstGeom prst="rect">
            <a:avLst/>
          </a:prstGeom>
          <a:noFill/>
        </p:spPr>
        <p:txBody>
          <a:bodyPr wrap="square">
            <a:spAutoFit/>
          </a:bodyPr>
          <a:lstStyle/>
          <a:p>
            <a:r>
              <a:rPr lang="zh-CN" altLang="en-US" dirty="0"/>
              <a:t>数据中台架构</a:t>
            </a:r>
          </a:p>
        </p:txBody>
      </p:sp>
      <p:sp>
        <p:nvSpPr>
          <p:cNvPr id="50" name="文本框 49">
            <a:extLst>
              <a:ext uri="{FF2B5EF4-FFF2-40B4-BE49-F238E27FC236}">
                <a16:creationId xmlns:a16="http://schemas.microsoft.com/office/drawing/2014/main" id="{E3A342F7-B3F4-612B-F378-C78540140CD5}"/>
              </a:ext>
            </a:extLst>
          </p:cNvPr>
          <p:cNvSpPr txBox="1"/>
          <p:nvPr/>
        </p:nvSpPr>
        <p:spPr>
          <a:xfrm>
            <a:off x="3933173" y="4274953"/>
            <a:ext cx="1081903" cy="646331"/>
          </a:xfrm>
          <a:prstGeom prst="rect">
            <a:avLst/>
          </a:prstGeom>
          <a:noFill/>
        </p:spPr>
        <p:txBody>
          <a:bodyPr wrap="square">
            <a:spAutoFit/>
          </a:bodyPr>
          <a:lstStyle/>
          <a:p>
            <a:r>
              <a:rPr lang="zh-CN" altLang="en-US" dirty="0"/>
              <a:t>业务中台架构</a:t>
            </a:r>
          </a:p>
        </p:txBody>
      </p:sp>
      <p:cxnSp>
        <p:nvCxnSpPr>
          <p:cNvPr id="51" name="直接连接符 2">
            <a:extLst>
              <a:ext uri="{FF2B5EF4-FFF2-40B4-BE49-F238E27FC236}">
                <a16:creationId xmlns:a16="http://schemas.microsoft.com/office/drawing/2014/main" id="{ACEF6EDC-DFAB-8F89-C477-A7CF2F934F90}"/>
              </a:ext>
            </a:extLst>
          </p:cNvPr>
          <p:cNvCxnSpPr>
            <a:cxnSpLocks/>
          </p:cNvCxnSpPr>
          <p:nvPr/>
        </p:nvCxnSpPr>
        <p:spPr>
          <a:xfrm flipH="1">
            <a:off x="3933173" y="4074083"/>
            <a:ext cx="8032506"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696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4133728" y="1856424"/>
            <a:ext cx="4032985" cy="1155327"/>
            <a:chOff x="5626671" y="2167757"/>
            <a:chExt cx="4458990" cy="1155327"/>
          </a:xfrm>
        </p:grpSpPr>
        <p:sp>
          <p:nvSpPr>
            <p:cNvPr id="4" name="文本框 3"/>
            <p:cNvSpPr txBox="1"/>
            <p:nvPr/>
          </p:nvSpPr>
          <p:spPr>
            <a:xfrm>
              <a:off x="5722525" y="2215088"/>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cxnSp>
          <p:nvCxnSpPr>
            <p:cNvPr id="10" name="直线连接符 9"/>
            <p:cNvCxnSpPr/>
            <p:nvPr/>
          </p:nvCxnSpPr>
          <p:spPr>
            <a:xfrm>
              <a:off x="5626671" y="2167757"/>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元数据中心</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开源实现</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1.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18388</TotalTime>
  <Words>4655</Words>
  <Application>Microsoft Macintosh PowerPoint</Application>
  <PresentationFormat>宽屏</PresentationFormat>
  <Paragraphs>523</Paragraphs>
  <Slides>75</Slides>
  <Notes>75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75</vt:i4>
      </vt:variant>
    </vt:vector>
  </HeadingPairs>
  <TitlesOfParts>
    <vt:vector size="83" baseType="lpstr">
      <vt:lpstr>Microsoft YaHei</vt:lpstr>
      <vt:lpstr>Microsoft YaHei</vt:lpstr>
      <vt:lpstr>inpin heiti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张协川</cp:lastModifiedBy>
  <cp:revision>861</cp:revision>
  <dcterms:created xsi:type="dcterms:W3CDTF">2021-04-21T14:02:55Z</dcterms:created>
  <dcterms:modified xsi:type="dcterms:W3CDTF">2022-06-16T10:50:06Z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